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6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  <p:sldMasterId id="2147483680" r:id="rId5"/>
  </p:sldMasterIdLst>
  <p:notesMasterIdLst>
    <p:notesMasterId r:id="rId23"/>
  </p:notesMasterIdLst>
  <p:handoutMasterIdLst>
    <p:handoutMasterId r:id="rId24"/>
  </p:handoutMasterIdLst>
  <p:sldIdLst>
    <p:sldId id="264" r:id="rId6"/>
    <p:sldId id="283" r:id="rId7"/>
    <p:sldId id="276" r:id="rId8"/>
    <p:sldId id="277" r:id="rId9"/>
    <p:sldId id="278" r:id="rId10"/>
    <p:sldId id="274" r:id="rId11"/>
    <p:sldId id="279" r:id="rId12"/>
    <p:sldId id="280" r:id="rId13"/>
    <p:sldId id="287" r:id="rId14"/>
    <p:sldId id="284" r:id="rId15"/>
    <p:sldId id="285" r:id="rId16"/>
    <p:sldId id="286" r:id="rId17"/>
    <p:sldId id="289" r:id="rId18"/>
    <p:sldId id="290" r:id="rId19"/>
    <p:sldId id="288" r:id="rId20"/>
    <p:sldId id="293" r:id="rId21"/>
    <p:sldId id="294" r:id="rId22"/>
  </p:sldIdLst>
  <p:sldSz cx="12188825" cy="6858000"/>
  <p:notesSz cx="6858000" cy="9144000"/>
  <p:defaultTextStyle>
    <a:defPPr rtl="0">
      <a:defRPr lang="el-g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howGuides="1">
      <p:cViewPr varScale="1">
        <p:scale>
          <a:sx n="70" d="100"/>
          <a:sy n="70" d="100"/>
        </p:scale>
        <p:origin x="48" y="6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0BEF74E3-54A9-4A9D-B141-8420ADB3F669}" type="datetime1">
              <a:rPr lang="el-GR" smtClean="0">
                <a:solidFill>
                  <a:schemeClr val="tx2"/>
                </a:solidFill>
              </a:rPr>
              <a:t>30/5/2018</a:t>
            </a:fld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l-GR" dirty="0">
              <a:solidFill>
                <a:schemeClr val="tx2"/>
              </a:solidFill>
            </a:endParaRPr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el-GR">
                <a:solidFill>
                  <a:schemeClr val="tx2"/>
                </a:solidFill>
              </a:rPr>
              <a:pPr algn="r" rtl="0"/>
              <a:t>‹#›</a:t>
            </a:fld>
            <a:endParaRPr lang="el-G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46D304B2-A66F-4731-9CAE-20E1EFD40B0A}" type="datetime1">
              <a:rPr lang="el-GR" smtClean="0"/>
              <a:pPr/>
              <a:t>30/5/2018</a:t>
            </a:fld>
            <a:endParaRPr lang="el-GR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Σύμβολο κράτησης θέσης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l-GR" smtClean="0"/>
              <a:pPr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6284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l-GR" smtClean="0"/>
              <a:pPr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1476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l-GR" smtClean="0"/>
              <a:pPr/>
              <a:t>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3921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l-GR" smtClean="0"/>
              <a:pPr/>
              <a:t>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109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l-GR" smtClean="0"/>
              <a:pPr/>
              <a:t>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546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96F01-7154-41E0-B48B-A6921757531A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l-G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05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031916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6754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</p:spTree>
    <p:extLst>
      <p:ext uri="{BB962C8B-B14F-4D97-AF65-F5344CB8AC3E}">
        <p14:creationId xmlns:p14="http://schemas.microsoft.com/office/powerpoint/2010/main" val="3342883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06280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κειμένου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6" name="Σύμβολο κράτησης θέσης περιεχομένου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8" name="Σύμβολο κράτησης θέσης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6892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7887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1719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50934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εικόνας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53392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726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57001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κειμένου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6" name="Σύμβολο κράτησης θέσης περιεχομένου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8" name="Σύμβολο κράτησης θέσης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el-GR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εικόνας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l-GR" noProof="0"/>
              <a:t>Επεξεργασία 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el-GR" noProof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l-GR" dirty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l-GR" dirty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8353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jf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4683152" y="2478087"/>
            <a:ext cx="7008574" cy="1901826"/>
          </a:xfrm>
        </p:spPr>
        <p:txBody>
          <a:bodyPr rtlCol="0"/>
          <a:lstStyle/>
          <a:p>
            <a:r>
              <a:rPr lang="en-US" b="1" dirty="0" err="1"/>
              <a:t>ROboLibrarian</a:t>
            </a:r>
            <a:r>
              <a:rPr lang="en-US" b="1" dirty="0"/>
              <a:t> Assistant System</a:t>
            </a:r>
            <a:endParaRPr lang="el-GR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4683152" y="4495800"/>
            <a:ext cx="7008574" cy="1244600"/>
          </a:xfrm>
        </p:spPr>
        <p:txBody>
          <a:bodyPr rtlCol="0"/>
          <a:lstStyle/>
          <a:p>
            <a:pPr rtl="0"/>
            <a:r>
              <a:rPr lang="en-US" i="1" dirty="0">
                <a:solidFill>
                  <a:srgbClr val="FF0000"/>
                </a:solidFill>
              </a:rPr>
              <a:t>Upgrading to the library of the future…</a:t>
            </a:r>
            <a:endParaRPr lang="el-GR" i="1" dirty="0">
              <a:solidFill>
                <a:srgbClr val="FF0000"/>
              </a:solidFill>
            </a:endParaRPr>
          </a:p>
        </p:txBody>
      </p:sp>
      <p:pic>
        <p:nvPicPr>
          <p:cNvPr id="4" name="Image2">
            <a:extLst>
              <a:ext uri="{FF2B5EF4-FFF2-40B4-BE49-F238E27FC236}">
                <a16:creationId xmlns:a16="http://schemas.microsoft.com/office/drawing/2014/main" id="{01F404BD-1E21-4DCD-82C2-88A1EDF644E0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980612" y="152400"/>
            <a:ext cx="2082800" cy="208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D9663-B8FA-480C-95E1-C3408121F967}"/>
              </a:ext>
            </a:extLst>
          </p:cNvPr>
          <p:cNvSpPr txBox="1"/>
          <p:nvPr/>
        </p:nvSpPr>
        <p:spPr>
          <a:xfrm>
            <a:off x="9218612" y="5565338"/>
            <a:ext cx="6958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b="1" dirty="0"/>
              <a:t>Ομάδα 19</a:t>
            </a:r>
          </a:p>
          <a:p>
            <a:r>
              <a:rPr lang="el-GR" sz="1500" dirty="0"/>
              <a:t>Καλαϊτζής Γεώργιος</a:t>
            </a:r>
          </a:p>
          <a:p>
            <a:r>
              <a:rPr lang="el-GR" sz="1500" dirty="0" err="1"/>
              <a:t>Καμπελής</a:t>
            </a:r>
            <a:r>
              <a:rPr lang="el-GR" sz="1500" dirty="0"/>
              <a:t> </a:t>
            </a:r>
            <a:r>
              <a:rPr lang="el-GR" sz="1500" dirty="0" err="1"/>
              <a:t>Ελιέζερ</a:t>
            </a:r>
            <a:r>
              <a:rPr lang="el-GR" sz="1500" dirty="0"/>
              <a:t> Σολομών</a:t>
            </a:r>
          </a:p>
          <a:p>
            <a:r>
              <a:rPr lang="el-GR" sz="1500" dirty="0"/>
              <a:t>Παπαδόπουλος Κωνσταντίνος </a:t>
            </a:r>
          </a:p>
          <a:p>
            <a:r>
              <a:rPr lang="el-GR" sz="1500" dirty="0"/>
              <a:t>Τοπαλίδης Ευθύμιος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Τίτλο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dirty="0"/>
              <a:t>Γιατί να επενδύσει κάποιος στο </a:t>
            </a:r>
            <a:r>
              <a:rPr lang="en-US" dirty="0"/>
              <a:t>ROLAS</a:t>
            </a:r>
            <a:r>
              <a:rPr lang="el-GR" dirty="0"/>
              <a:t>;</a:t>
            </a:r>
            <a:r>
              <a:rPr lang="en-US" dirty="0"/>
              <a:t> (1/3)</a:t>
            </a:r>
            <a:endParaRPr lang="el-GR" dirty="0"/>
          </a:p>
        </p:txBody>
      </p:sp>
      <p:sp>
        <p:nvSpPr>
          <p:cNvPr id="14" name="Σύμβολο κράτησης θέσης περιεχομένου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fontAlgn="base"/>
            <a:r>
              <a:rPr lang="el-GR" b="1" dirty="0"/>
              <a:t>214  δημόσιες βιβλιοθήκες σε όλη την Ελλάδα!!</a:t>
            </a:r>
          </a:p>
          <a:p>
            <a:pPr fontAlgn="base"/>
            <a:endParaRPr lang="el-GR" b="1" dirty="0"/>
          </a:p>
          <a:p>
            <a:pPr fontAlgn="base"/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F2DB8496-AC7A-4D3C-99B6-586874CF0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2348880"/>
            <a:ext cx="6696744" cy="3641121"/>
          </a:xfrm>
          <a:prstGeom prst="rect">
            <a:avLst/>
          </a:prstGeom>
        </p:spPr>
      </p:pic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AD53602F-7613-4BDD-AA51-D280A021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10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40912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C6F8538-F93D-466E-91BC-5ABD141E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Γιατί να επενδύσει κάποιος στο </a:t>
            </a:r>
            <a:r>
              <a:rPr lang="en-US" dirty="0"/>
              <a:t>ROLAS</a:t>
            </a:r>
            <a:r>
              <a:rPr lang="el-GR" dirty="0"/>
              <a:t>;</a:t>
            </a:r>
            <a:r>
              <a:rPr lang="en-US" dirty="0"/>
              <a:t> (2/3)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E8CD787-CC71-47ED-A0EB-E852A6C61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πιο μεγάλη κλίμακα…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9FF88C29-BB96-4555-ACED-8F95B7609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9" y="4324822"/>
            <a:ext cx="9993120" cy="182905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F9FBE5E-058C-434A-BC76-713E72445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31" y="2317750"/>
            <a:ext cx="2428875" cy="1619250"/>
          </a:xfrm>
          <a:prstGeom prst="rect">
            <a:avLst/>
          </a:prstGeom>
        </p:spPr>
      </p:pic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901CDABF-284F-427C-A94C-2BDAE124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11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5078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1FCA4B-3716-44A3-AB90-0135A6F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Γιατί να επενδύσει κάποιος στο </a:t>
            </a:r>
            <a:r>
              <a:rPr lang="en-US" dirty="0"/>
              <a:t>ROLAS</a:t>
            </a:r>
            <a:r>
              <a:rPr lang="el-GR" dirty="0"/>
              <a:t>;</a:t>
            </a:r>
            <a:r>
              <a:rPr lang="en-US" dirty="0"/>
              <a:t> (3/3)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049C41D6-6D15-4C27-85B5-43664B5BD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59" y="1561562"/>
            <a:ext cx="3667133" cy="2057032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BCA194B-2A93-4934-A9B8-30AD33C4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1334976"/>
            <a:ext cx="2376264" cy="2376264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E22A8F16-5006-4BCF-A067-56537EC14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64" y="1334976"/>
            <a:ext cx="1971675" cy="2314575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6C00A052-F162-499D-AD43-59CA932D4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908720"/>
            <a:ext cx="5544616" cy="6081702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168AF6E6-A202-4AEF-8935-B0EF3C39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12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4810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D7BF74F-F679-45BE-B874-F5124B9F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-625310"/>
            <a:ext cx="10157354" cy="1397000"/>
          </a:xfrm>
        </p:spPr>
        <p:txBody>
          <a:bodyPr/>
          <a:lstStyle/>
          <a:p>
            <a:r>
              <a:rPr lang="el-GR" dirty="0"/>
              <a:t>Διάγραμμα</a:t>
            </a:r>
            <a:r>
              <a:rPr lang="en-US" dirty="0"/>
              <a:t> Gantt</a:t>
            </a:r>
            <a:r>
              <a:rPr lang="el-GR" dirty="0"/>
              <a:t> </a:t>
            </a:r>
          </a:p>
        </p:txBody>
      </p:sp>
      <p:pic>
        <p:nvPicPr>
          <p:cNvPr id="10" name="Εικόνα 9" descr="Εικόνα που περιέχει στιγμιότυπο οθόνης&#10;&#10;Η περιγραφή δημιουργήθηκε με υψηλή αξιοπιστία">
            <a:extLst>
              <a:ext uri="{FF2B5EF4-FFF2-40B4-BE49-F238E27FC236}">
                <a16:creationId xmlns:a16="http://schemas.microsoft.com/office/drawing/2014/main" id="{48C273BE-C4A7-4E9B-BDCB-C74248FDD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838200"/>
            <a:ext cx="11810999" cy="5870410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A513F80E-D090-4F36-9244-CEABAF5B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13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184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7612EB3-1738-476D-8615-C25DBAC778FA}"/>
              </a:ext>
            </a:extLst>
          </p:cNvPr>
          <p:cNvSpPr/>
          <p:nvPr/>
        </p:nvSpPr>
        <p:spPr>
          <a:xfrm>
            <a:off x="379412" y="71173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RO.L.A.S</a:t>
            </a:r>
            <a:endParaRPr lang="el-GR" sz="1500" dirty="0"/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D05E6119-4BCF-4BF8-B435-C8423355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4" y="762000"/>
            <a:ext cx="8677275" cy="5334000"/>
          </a:xfrm>
          <a:prstGeom prst="rect">
            <a:avLst/>
          </a:prstGeom>
        </p:spPr>
      </p:pic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0647114C-3095-4094-883D-D75CDEDE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14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808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στιγμιότυπο οθόνης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8D3B6ED9-6EC4-4422-A827-A370043CC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" y="366235"/>
            <a:ext cx="7339303" cy="3543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C030F-CE69-40ED-8ABC-5DA3F81AA69F}"/>
              </a:ext>
            </a:extLst>
          </p:cNvPr>
          <p:cNvSpPr txBox="1"/>
          <p:nvPr/>
        </p:nvSpPr>
        <p:spPr>
          <a:xfrm>
            <a:off x="355309" y="43070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RO.L.A.S</a:t>
            </a:r>
            <a:endParaRPr lang="el-GR" sz="1500" dirty="0"/>
          </a:p>
        </p:txBody>
      </p:sp>
      <p:pic>
        <p:nvPicPr>
          <p:cNvPr id="10" name="Θέση περιεχομένου 4" descr="Εικόνα που περιέχει στιγμιότυπο οθόνης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76CF450B-07AC-4807-9C80-3FAC30A44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3733800"/>
            <a:ext cx="6781800" cy="3124200"/>
          </a:xfrm>
        </p:spPr>
      </p:pic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34BC7DB7-5918-46EA-95CB-5AF52126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15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469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45E0CE6-CFB8-4E9C-92C8-55AF0D28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 descr="Εικόνα που περιέχει έπιπλα, κόκκινο, κουρτίνα, εσωτερικό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F548C9EB-688B-4324-9CFB-886462D3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27" y="32951"/>
            <a:ext cx="12201752" cy="6934200"/>
          </a:xfr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1CC0AA94-5669-4ECE-8737-A5E076D5A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16" y="3810000"/>
            <a:ext cx="1905266" cy="2543530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10584388-B1B7-4FF4-9C46-9C57DCF1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16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1406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F1B165-1B97-4F94-ADA0-949BF1179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2057400"/>
            <a:ext cx="3794019" cy="24298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6AD19-2160-4F53-BCAF-F8E8949B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17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644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D97A5ED3-0F43-4D5F-87FA-88C3A9957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908720"/>
            <a:ext cx="7693330" cy="47905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C409AE-40F4-4161-9B76-943158B4E804}"/>
              </a:ext>
            </a:extLst>
          </p:cNvPr>
          <p:cNvSpPr txBox="1"/>
          <p:nvPr/>
        </p:nvSpPr>
        <p:spPr>
          <a:xfrm>
            <a:off x="355309" y="43070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RO.L.A.S</a:t>
            </a:r>
            <a:endParaRPr lang="el-GR" sz="1500" dirty="0"/>
          </a:p>
        </p:txBody>
      </p:sp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0C49703E-D9C4-4A6E-9176-4A4CED55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8576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Τίτλος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l-GR" dirty="0"/>
              <a:t>Σκοπός του Έργου</a:t>
            </a:r>
          </a:p>
        </p:txBody>
      </p:sp>
      <p:sp>
        <p:nvSpPr>
          <p:cNvPr id="14" name="Σύμβολο κράτησης θέσης περιεχομένου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l-GR" dirty="0"/>
              <a:t>Εκσυγχρονισμός της παραδοσιακής βιβλιοθήκης</a:t>
            </a:r>
          </a:p>
          <a:p>
            <a:pPr rtl="0"/>
            <a:r>
              <a:rPr lang="el-GR" dirty="0"/>
              <a:t>Διεύρυνση του ωραρίου λειτουργίας της βιβλιοθηκών </a:t>
            </a:r>
          </a:p>
          <a:p>
            <a:pPr rtl="0"/>
            <a:r>
              <a:rPr lang="el-GR" dirty="0"/>
              <a:t>Βελτίωση της εμπειρίας των επισκεπτών της βιβλιοθήκης </a:t>
            </a:r>
          </a:p>
          <a:p>
            <a:pPr rtl="0"/>
            <a:r>
              <a:rPr lang="el-GR" dirty="0"/>
              <a:t>Αύξηση της παραγωγικότητας των χρηστών της βιβλιοθήκης</a:t>
            </a:r>
          </a:p>
          <a:p>
            <a:pPr rtl="0"/>
            <a:r>
              <a:rPr lang="el-GR" dirty="0"/>
              <a:t>Μείωση της συμφόρησης στους χώρους της βιβλιοθήκης</a:t>
            </a:r>
          </a:p>
          <a:p>
            <a:pPr rtl="0"/>
            <a:r>
              <a:rPr lang="el-GR" dirty="0"/>
              <a:t>Πληρέστερη ενημέρωση για το σύνολο των υπηρεσιών της βιβλιοθήκης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D5293993-D5FC-463A-9618-20CE437A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3</a:t>
            </a:fld>
            <a:endParaRPr lang="el-G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3FF2C-95A6-493A-9F9A-F9A5B352E8EB}"/>
              </a:ext>
            </a:extLst>
          </p:cNvPr>
          <p:cNvSpPr txBox="1"/>
          <p:nvPr/>
        </p:nvSpPr>
        <p:spPr>
          <a:xfrm>
            <a:off x="355309" y="43070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RO.L.A.S</a:t>
            </a:r>
            <a:endParaRPr lang="el-GR" sz="1500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l-GR" dirty="0"/>
              <a:t>Ανάλυση του Συστήματος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3374C08-665B-4BCD-9D1D-009E2D45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4</a:t>
            </a:fld>
            <a:endParaRPr lang="el-GR" noProof="0" dirty="0"/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1D9E3614-D79A-498B-9AAA-5B58B235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2200" dirty="0"/>
              <a:t>Υποσυστήματα που αποτελούν τον </a:t>
            </a:r>
            <a:r>
              <a:rPr lang="en-US" sz="2200" dirty="0"/>
              <a:t>Client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000" dirty="0"/>
              <a:t>Ακουστικές </a:t>
            </a:r>
            <a:r>
              <a:rPr lang="el-GR" sz="2000" dirty="0" err="1"/>
              <a:t>διεπαφές</a:t>
            </a:r>
            <a:r>
              <a:rPr lang="el-GR" sz="2000" dirty="0"/>
              <a:t> αλληλεπίδρασης χρήστη-συστήματος </a:t>
            </a:r>
            <a:r>
              <a:rPr lang="en-US" sz="2000" dirty="0"/>
              <a:t>(AUI)</a:t>
            </a:r>
            <a:endParaRPr lang="el-GR" sz="2000" dirty="0"/>
          </a:p>
          <a:p>
            <a:pPr marL="457200" indent="-457200">
              <a:buFont typeface="+mj-lt"/>
              <a:buAutoNum type="arabicPeriod"/>
            </a:pPr>
            <a:r>
              <a:rPr lang="el-GR" sz="2000" dirty="0"/>
              <a:t>Γραφικές </a:t>
            </a:r>
            <a:r>
              <a:rPr lang="el-GR" sz="2000" dirty="0" err="1"/>
              <a:t>διεπαφές</a:t>
            </a:r>
            <a:r>
              <a:rPr lang="el-GR" sz="2000" dirty="0"/>
              <a:t> αλληλεπίδρασης διαχειριστή-συστήματος (</a:t>
            </a:r>
            <a:r>
              <a:rPr lang="en-US" sz="2000" dirty="0"/>
              <a:t>GUI)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l-GR" sz="2200" dirty="0"/>
              <a:t>Υποσυστήματα που αποτελούν τον </a:t>
            </a:r>
            <a:r>
              <a:rPr lang="en-US" sz="2200" dirty="0"/>
              <a:t>SERVER </a:t>
            </a:r>
            <a:r>
              <a:rPr lang="el-GR" sz="2200" dirty="0"/>
              <a:t>(δύο επιπέδων)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200" dirty="0"/>
              <a:t>Ελεγκτές διαχείρισης του συστήματος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Proxy </a:t>
            </a:r>
            <a:r>
              <a:rPr lang="el-GR" sz="2200" dirty="0"/>
              <a:t>υποσυστήματα που παρέχουν πρόσβαση στην</a:t>
            </a:r>
            <a:r>
              <a:rPr lang="en-US" sz="2200" dirty="0"/>
              <a:t> LIB_DB </a:t>
            </a:r>
            <a:r>
              <a:rPr lang="el-GR" sz="2200" dirty="0"/>
              <a:t>και στις λειτουργίες του </a:t>
            </a:r>
            <a:r>
              <a:rPr lang="en-US" sz="2200" dirty="0"/>
              <a:t>NAO</a:t>
            </a:r>
            <a:endParaRPr lang="el-GR" sz="2200" dirty="0"/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D826A-67F8-4F99-89A3-DDAA6B8EC220}"/>
              </a:ext>
            </a:extLst>
          </p:cNvPr>
          <p:cNvSpPr txBox="1"/>
          <p:nvPr/>
        </p:nvSpPr>
        <p:spPr>
          <a:xfrm>
            <a:off x="355309" y="43070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RO.L.A.S</a:t>
            </a:r>
            <a:endParaRPr lang="el-GR" sz="1500" dirty="0"/>
          </a:p>
        </p:txBody>
      </p:sp>
    </p:spTree>
    <p:extLst>
      <p:ext uri="{BB962C8B-B14F-4D97-AF65-F5344CB8AC3E}">
        <p14:creationId xmlns:p14="http://schemas.microsoft.com/office/powerpoint/2010/main" val="24749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l-GR" u="sng" dirty="0"/>
              <a:t>Δράστες του Συστήματος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AFB3314-5351-4E59-8F89-DB8848F4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B37DED6-D4C7-42EE-AB49-D2E39E64FDE4}" type="slidenum">
              <a:rPr lang="el-GR" noProof="0" smtClean="0"/>
              <a:t>5</a:t>
            </a:fld>
            <a:endParaRPr lang="el-GR" noProof="0" dirty="0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4E43289B-0D67-4FFC-9F00-1FACAE6CA3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191" y="2696653"/>
            <a:ext cx="2104339" cy="2423886"/>
          </a:xfrm>
          <a:prstGeom prst="rect">
            <a:avLst/>
          </a:prstGeom>
        </p:spPr>
      </p:pic>
      <p:pic>
        <p:nvPicPr>
          <p:cNvPr id="1026" name="Picture 2" descr="ÎÏÎ¿ÏÎ­Î»ÎµÏÎ¼Î± ÎµÎ¹ÎºÏÎ½Î±Ï Î³Î¹Î± nao">
            <a:extLst>
              <a:ext uri="{FF2B5EF4-FFF2-40B4-BE49-F238E27FC236}">
                <a16:creationId xmlns:a16="http://schemas.microsoft.com/office/drawing/2014/main" id="{9D4E65C1-05C5-46B2-A00B-76B6C526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07" y="4017530"/>
            <a:ext cx="1348370" cy="249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58C67EAA-670B-4D77-8814-DE0C1DA6A0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39" y="3470081"/>
            <a:ext cx="1997342" cy="2491203"/>
          </a:xfrm>
          <a:prstGeom prst="rect">
            <a:avLst/>
          </a:prstGeom>
        </p:spPr>
      </p:pic>
      <p:sp>
        <p:nvSpPr>
          <p:cNvPr id="18" name="Θέση περιεχομένου 17">
            <a:extLst>
              <a:ext uri="{FF2B5EF4-FFF2-40B4-BE49-F238E27FC236}">
                <a16:creationId xmlns:a16="http://schemas.microsoft.com/office/drawing/2014/main" id="{4EB40D6B-0227-429B-983D-38B79C23F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464" y="1785657"/>
            <a:ext cx="4977104" cy="865827"/>
          </a:xfrm>
        </p:spPr>
        <p:txBody>
          <a:bodyPr/>
          <a:lstStyle/>
          <a:p>
            <a:r>
              <a:rPr lang="el-GR" dirty="0"/>
              <a:t>Επισκέπτης βιβλιοθήκης </a:t>
            </a:r>
          </a:p>
          <a:p>
            <a:endParaRPr lang="el-G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82508-40A3-4ABF-943E-40E9BC7EA29A}"/>
              </a:ext>
            </a:extLst>
          </p:cNvPr>
          <p:cNvSpPr txBox="1"/>
          <p:nvPr/>
        </p:nvSpPr>
        <p:spPr>
          <a:xfrm>
            <a:off x="1108464" y="2824130"/>
            <a:ext cx="671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Εγγεγραμμένος χρήστης βιβλιοθήκης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A986A-D1CB-43E0-800F-EF2340BBA366}"/>
              </a:ext>
            </a:extLst>
          </p:cNvPr>
          <p:cNvSpPr txBox="1"/>
          <p:nvPr/>
        </p:nvSpPr>
        <p:spPr>
          <a:xfrm>
            <a:off x="1117309" y="3874937"/>
            <a:ext cx="4767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Διαχειριστής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C3885E-DFAB-4FB5-83FE-4070F5CFE1BC}"/>
              </a:ext>
            </a:extLst>
          </p:cNvPr>
          <p:cNvSpPr txBox="1"/>
          <p:nvPr/>
        </p:nvSpPr>
        <p:spPr>
          <a:xfrm>
            <a:off x="1056888" y="5315774"/>
            <a:ext cx="254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NAO</a:t>
            </a:r>
            <a:endParaRPr lang="el-G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96D50-57B7-4C23-A6B4-A93997F390B2}"/>
              </a:ext>
            </a:extLst>
          </p:cNvPr>
          <p:cNvSpPr txBox="1"/>
          <p:nvPr/>
        </p:nvSpPr>
        <p:spPr>
          <a:xfrm>
            <a:off x="912812" y="44958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u="sng" dirty="0"/>
              <a:t>Εξωτερικοί Δράστες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35FD45-F18F-4210-BD42-6CF6B5FD5649}"/>
              </a:ext>
            </a:extLst>
          </p:cNvPr>
          <p:cNvSpPr txBox="1"/>
          <p:nvPr/>
        </p:nvSpPr>
        <p:spPr>
          <a:xfrm>
            <a:off x="1108464" y="5943600"/>
            <a:ext cx="20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LIB_DB</a:t>
            </a:r>
            <a:endParaRPr lang="el-GR" dirty="0"/>
          </a:p>
        </p:txBody>
      </p:sp>
      <p:pic>
        <p:nvPicPr>
          <p:cNvPr id="1028" name="Picture 4" descr="ÎÏÎ¿ÏÎ­Î»ÎµÏÎ¼Î± ÎµÎ¹ÎºÏÎ½Î±Ï Î³Î¹Î± database">
            <a:extLst>
              <a:ext uri="{FF2B5EF4-FFF2-40B4-BE49-F238E27FC236}">
                <a16:creationId xmlns:a16="http://schemas.microsoft.com/office/drawing/2014/main" id="{2F1B5C11-9A60-4444-B2AC-DDB38BB59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5550666"/>
            <a:ext cx="2090347" cy="12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DD297262-D530-4B38-8E8F-83D1A3D09E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530" y="1785657"/>
            <a:ext cx="2247502" cy="26028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8F0C53-CA5A-45DB-A5AF-BE3D01FF6B46}"/>
              </a:ext>
            </a:extLst>
          </p:cNvPr>
          <p:cNvSpPr txBox="1"/>
          <p:nvPr/>
        </p:nvSpPr>
        <p:spPr>
          <a:xfrm>
            <a:off x="355309" y="43070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RO.L.A.S</a:t>
            </a:r>
            <a:endParaRPr lang="el-GR" sz="1500" dirty="0"/>
          </a:p>
        </p:txBody>
      </p:sp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0" grpId="0"/>
      <p:bldP spid="21" grpId="0"/>
      <p:bldP spid="22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AEF314F-6008-4866-A014-FA4D317B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FBB78A-01B4-41F2-96B0-677A4A282832}" type="slidenum">
              <a:rPr lang="el-GR" noProof="0" smtClean="0"/>
              <a:t>6</a:t>
            </a:fld>
            <a:endParaRPr lang="el-GR" noProof="0" dirty="0"/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22397351-B97D-456E-80BA-5F78C6FB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71" y="1029619"/>
            <a:ext cx="4865681" cy="5371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D2DA24-9B28-4C7B-ABCF-5FEE7C77322E}"/>
              </a:ext>
            </a:extLst>
          </p:cNvPr>
          <p:cNvSpPr txBox="1"/>
          <p:nvPr/>
        </p:nvSpPr>
        <p:spPr>
          <a:xfrm>
            <a:off x="3661571" y="41700"/>
            <a:ext cx="4865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Διάγραμμα Ανάπτυξης Συστήματος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12D6B-ADD8-4C44-A907-F9EC2ACFF035}"/>
              </a:ext>
            </a:extLst>
          </p:cNvPr>
          <p:cNvSpPr txBox="1"/>
          <p:nvPr/>
        </p:nvSpPr>
        <p:spPr>
          <a:xfrm>
            <a:off x="355309" y="43070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RO.L.A.S</a:t>
            </a:r>
            <a:endParaRPr lang="el-GR" sz="1500" dirty="0"/>
          </a:p>
        </p:txBody>
      </p:sp>
    </p:spTree>
    <p:extLst>
      <p:ext uri="{BB962C8B-B14F-4D97-AF65-F5344CB8AC3E}">
        <p14:creationId xmlns:p14="http://schemas.microsoft.com/office/powerpoint/2010/main" val="37613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F319931-A70B-44BA-828E-8DE9B12EA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588" y="-5014"/>
            <a:ext cx="7110623" cy="82996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Mock-up </a:t>
            </a:r>
            <a:endParaRPr lang="el-GR" dirty="0"/>
          </a:p>
          <a:p>
            <a:pPr algn="ctr"/>
            <a:r>
              <a:rPr lang="el-GR" dirty="0"/>
              <a:t>Οθόνες συστήματος</a:t>
            </a:r>
            <a:endParaRPr lang="en-US" dirty="0"/>
          </a:p>
          <a:p>
            <a:pPr algn="ctr"/>
            <a:r>
              <a:rPr lang="el-GR" dirty="0"/>
              <a:t>Διαχείριση Συστήματος (1/2)</a:t>
            </a:r>
          </a:p>
        </p:txBody>
      </p:sp>
      <p:pic>
        <p:nvPicPr>
          <p:cNvPr id="11" name="Εικόνα 10" descr="Εικόνα που περιέχει στιγμιότυπο οθόνης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948D19B0-E2AB-49E2-8D19-BDA190551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371600"/>
            <a:ext cx="8224838" cy="5249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027B7-C204-4C4A-B9FB-23C0009279EC}"/>
              </a:ext>
            </a:extLst>
          </p:cNvPr>
          <p:cNvSpPr txBox="1"/>
          <p:nvPr/>
        </p:nvSpPr>
        <p:spPr>
          <a:xfrm>
            <a:off x="355309" y="4307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RO.L.A.S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2497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στιγμιότυπο οθόνης&#10;&#10;Η περιγραφή δημιουργήθηκε με πολύ υψηλή αξιοπιστία">
            <a:extLst>
              <a:ext uri="{FF2B5EF4-FFF2-40B4-BE49-F238E27FC236}">
                <a16:creationId xmlns:a16="http://schemas.microsoft.com/office/drawing/2014/main" id="{91003BC7-7D85-4A34-BA85-3655EE5C7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8" y="1295400"/>
            <a:ext cx="6710836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37805-A115-458F-A6EB-8F14DF19E355}"/>
              </a:ext>
            </a:extLst>
          </p:cNvPr>
          <p:cNvSpPr txBox="1"/>
          <p:nvPr/>
        </p:nvSpPr>
        <p:spPr>
          <a:xfrm>
            <a:off x="975067" y="762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Mock-up </a:t>
            </a:r>
            <a:br>
              <a:rPr lang="el-GR" dirty="0"/>
            </a:br>
            <a:r>
              <a:rPr lang="el-GR" dirty="0"/>
              <a:t>Οθόνες συστήματος</a:t>
            </a:r>
          </a:p>
          <a:p>
            <a:r>
              <a:rPr lang="en-US" dirty="0"/>
              <a:t>Admin Sign in (2/2)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59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6E8610-82FC-4E06-B2B3-04D188C2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Προβληματισμοί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D9FFA68-EB1A-4CCD-935C-017B5C5C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/>
              <a:t>Χρήση από άτομα μεγαλύτερης ηλικία</a:t>
            </a:r>
          </a:p>
          <a:p>
            <a:r>
              <a:rPr lang="el-GR" dirty="0"/>
              <a:t>Επικοινωνία του ΝΑΟ σε διάφορες γλώσσες</a:t>
            </a:r>
          </a:p>
          <a:p>
            <a:r>
              <a:rPr lang="el-GR" dirty="0"/>
              <a:t>Αρχικό κεφάλαιο αγοράς του ΝΑΟ</a:t>
            </a:r>
          </a:p>
          <a:p>
            <a:r>
              <a:rPr lang="el-GR" dirty="0"/>
              <a:t>Συντήρηση </a:t>
            </a:r>
          </a:p>
          <a:p>
            <a:pPr lvl="1"/>
            <a:r>
              <a:rPr lang="el-GR" dirty="0"/>
              <a:t>Υλικές δαπάνες</a:t>
            </a:r>
          </a:p>
          <a:p>
            <a:pPr lvl="1"/>
            <a:r>
              <a:rPr lang="el-GR" dirty="0"/>
              <a:t>Τεχνογνωσία</a:t>
            </a:r>
            <a:endParaRPr lang="en-US" dirty="0"/>
          </a:p>
          <a:p>
            <a:r>
              <a:rPr lang="el-GR" dirty="0"/>
              <a:t>Αυτονομία – μπαταρία</a:t>
            </a:r>
          </a:p>
          <a:p>
            <a:r>
              <a:rPr lang="el-GR" dirty="0"/>
              <a:t>Επεξεργαστική ισχύς – αριθμός χρηστών – αριθμός βιβλίων</a:t>
            </a:r>
            <a:endParaRPr lang="en-US" dirty="0"/>
          </a:p>
          <a:p>
            <a:pPr lvl="1"/>
            <a:endParaRPr lang="en-US" dirty="0"/>
          </a:p>
          <a:p>
            <a:pPr marL="426645" lvl="1" indent="0">
              <a:buNone/>
            </a:pPr>
            <a:endParaRPr lang="el-GR" dirty="0"/>
          </a:p>
          <a:p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A60AD-4431-4873-9225-2F8EA73EB0EC}"/>
              </a:ext>
            </a:extLst>
          </p:cNvPr>
          <p:cNvSpPr txBox="1"/>
          <p:nvPr/>
        </p:nvSpPr>
        <p:spPr>
          <a:xfrm>
            <a:off x="355309" y="43070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RO.L.A.S</a:t>
            </a:r>
            <a:endParaRPr lang="el-GR" sz="150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5F3AE3F0-7D13-4795-8E6E-4E365474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el-GR" noProof="0" smtClean="0"/>
              <a:t>9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74806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Βιβλία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97_TF02787940_TF02787940" id="{990CCF52-0B98-4E6E-A440-8F37C7CA403B}" vid="{35E72EB8-7ADB-4349-9B43-2221BE89132E}"/>
    </a:ext>
  </a:extLst>
</a:theme>
</file>

<file path=ppt/theme/theme2.xml><?xml version="1.0" encoding="utf-8"?>
<a:theme xmlns:a="http://schemas.openxmlformats.org/drawingml/2006/main" name="1_Βιβλία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97_TF02787940_TF02787940" id="{990CCF52-0B98-4E6E-A440-8F37C7CA403B}" vid="{35E72EB8-7ADB-4349-9B43-2221BE89132E}"/>
    </a:ext>
  </a:extLst>
</a:theme>
</file>

<file path=ppt/theme/theme3.xml><?xml version="1.0" encoding="utf-8"?>
<a:theme xmlns:a="http://schemas.openxmlformats.org/drawingml/2006/main" name="Θέμα του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Θέμα του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4873beb7-5857-4685-be1f-d57550cc96c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Παρουσίαση με μπλε στοίβα βιβλίων (ευρεία οθόνη)</Template>
  <TotalTime>0</TotalTime>
  <Words>301</Words>
  <Application>Microsoft Office PowerPoint</Application>
  <PresentationFormat>Custom</PresentationFormat>
  <Paragraphs>80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Βιβλία 16x9</vt:lpstr>
      <vt:lpstr>1_Βιβλία 16x9</vt:lpstr>
      <vt:lpstr>ROboLibrarian Assistant System</vt:lpstr>
      <vt:lpstr>PowerPoint Presentation</vt:lpstr>
      <vt:lpstr>Σκοπός του Έργου</vt:lpstr>
      <vt:lpstr>Ανάλυση του Συστήματος</vt:lpstr>
      <vt:lpstr>Δράστες του Συστήματος</vt:lpstr>
      <vt:lpstr>PowerPoint Presentation</vt:lpstr>
      <vt:lpstr>PowerPoint Presentation</vt:lpstr>
      <vt:lpstr>PowerPoint Presentation</vt:lpstr>
      <vt:lpstr>Προβληματισμοί</vt:lpstr>
      <vt:lpstr>Γιατί να επενδύσει κάποιος στο ROLAS; (1/3)</vt:lpstr>
      <vt:lpstr>Γιατί να επενδύσει κάποιος στο ROLAS; (2/3)</vt:lpstr>
      <vt:lpstr>Γιατί να επενδύσει κάποιος στο ROLAS; (3/3)</vt:lpstr>
      <vt:lpstr>Διάγραμμα Gantt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2018-05-28T15:55:35Z</dcterms:created>
  <dcterms:modified xsi:type="dcterms:W3CDTF">2018-05-30T06:53:05Z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